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257" r:id="rId3"/>
    <p:sldId id="275" r:id="rId4"/>
    <p:sldId id="274" r:id="rId5"/>
    <p:sldId id="266" r:id="rId6"/>
    <p:sldId id="268" r:id="rId7"/>
    <p:sldId id="280" r:id="rId8"/>
    <p:sldId id="267" r:id="rId9"/>
    <p:sldId id="270" r:id="rId10"/>
    <p:sldId id="271" r:id="rId11"/>
    <p:sldId id="276" r:id="rId12"/>
    <p:sldId id="272" r:id="rId13"/>
    <p:sldId id="273" r:id="rId14"/>
    <p:sldId id="269" r:id="rId15"/>
    <p:sldId id="279" r:id="rId16"/>
    <p:sldId id="277" r:id="rId17"/>
    <p:sldId id="281" r:id="rId18"/>
    <p:sldId id="261" r:id="rId19"/>
  </p:sldIdLst>
  <p:sldSz cx="12192000" cy="6858000"/>
  <p:notesSz cx="6858000" cy="9144000"/>
  <p:embeddedFontLst>
    <p:embeddedFont>
      <p:font typeface="DOSSaemmul" panose="02000604000000000000" pitchFamily="2" charset="-127"/>
      <p:regular r:id="rId20"/>
    </p:embeddedFont>
    <p:embeddedFont>
      <p:font typeface="G마켓 산스 TTF Medium" panose="0200000000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G마켓 산스 TTF Bold" panose="02000000000000000000" pitchFamily="2" charset="-127"/>
      <p:bold r:id="rId24"/>
    </p:embeddedFont>
    <p:embeddedFont>
      <p:font typeface="DOSMyungjo" panose="02000604000000000000" pitchFamily="2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3F3F3F"/>
    <a:srgbClr val="FFC000"/>
    <a:srgbClr val="F0F0F0"/>
    <a:srgbClr val="E8BE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>
      <p:cViewPr>
        <p:scale>
          <a:sx n="100" d="100"/>
          <a:sy n="100" d="100"/>
        </p:scale>
        <p:origin x="564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5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4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3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9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7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5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5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2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0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34C399C-63B9-4B9D-8E5D-6275DE797260}" type="datetimeFigureOut">
              <a:rPr lang="ko-KR" altLang="en-US" smtClean="0"/>
              <a:pPr/>
              <a:t>2020-11-21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E368592F-C9F4-4F45-AFDE-2EA0E94BD13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32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30731" cy="7067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3550" y="2590800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DOSMyungjo" panose="02000604000000000000" pitchFamily="2" charset="-127"/>
                <a:ea typeface="DOSMyungjo" panose="02000604000000000000" pitchFamily="2" charset="-127"/>
              </a:rPr>
              <a:t>애  </a:t>
            </a:r>
            <a:r>
              <a:rPr lang="en-US" altLang="ko-KR" sz="3200" dirty="0" smtClean="0">
                <a:latin typeface="DOSMyungjo" panose="02000604000000000000" pitchFamily="2" charset="-127"/>
                <a:ea typeface="DOSMyungjo" panose="02000604000000000000" pitchFamily="2" charset="-127"/>
              </a:rPr>
              <a:t>· </a:t>
            </a:r>
            <a:r>
              <a:rPr lang="ko-KR" altLang="en-US" sz="3200" dirty="0" err="1" smtClean="0">
                <a:latin typeface="DOSMyungjo" panose="02000604000000000000" pitchFamily="2" charset="-127"/>
                <a:ea typeface="DOSMyungjo" panose="02000604000000000000" pitchFamily="2" charset="-127"/>
              </a:rPr>
              <a:t>프</a:t>
            </a:r>
            <a:r>
              <a:rPr lang="ko-KR" altLang="en-US" sz="3200" dirty="0" smtClean="0">
                <a:latin typeface="DOSMyungjo" panose="02000604000000000000" pitchFamily="2" charset="-127"/>
                <a:ea typeface="DOSMyungjo" panose="02000604000000000000" pitchFamily="2" charset="-127"/>
              </a:rPr>
              <a:t>  </a:t>
            </a:r>
            <a:r>
              <a:rPr lang="en-US" altLang="ko-KR" sz="3200" dirty="0" smtClean="0">
                <a:latin typeface="DOSMyungjo" panose="02000604000000000000" pitchFamily="2" charset="-127"/>
                <a:ea typeface="DOSMyungjo" panose="02000604000000000000" pitchFamily="2" charset="-127"/>
              </a:rPr>
              <a:t>·  </a:t>
            </a:r>
            <a:r>
              <a:rPr lang="ko-KR" altLang="en-US" sz="3200" dirty="0" smtClean="0">
                <a:latin typeface="DOSMyungjo" panose="02000604000000000000" pitchFamily="2" charset="-127"/>
                <a:ea typeface="DOSMyungjo" panose="02000604000000000000" pitchFamily="2" charset="-127"/>
              </a:rPr>
              <a:t>터</a:t>
            </a:r>
            <a:endParaRPr lang="ko-KR" altLang="en-US" sz="3200" dirty="0"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43077" y="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H5</a:t>
            </a:r>
            <a:endParaRPr lang="ko-KR" altLang="en-US" sz="4400" dirty="0">
              <a:solidFill>
                <a:schemeClr val="bg1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46528" y="5974259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· </a:t>
            </a:r>
            <a:r>
              <a:rPr lang="en-US" altLang="ko-KR" sz="3600" dirty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T</a:t>
            </a:r>
            <a:r>
              <a:rPr lang="en-US" altLang="ko-KR" sz="3600" dirty="0" smtClean="0">
                <a:solidFill>
                  <a:schemeClr val="bg1"/>
                </a:solidFill>
                <a:latin typeface="DOSMyungjo" panose="02000604000000000000" pitchFamily="2" charset="-127"/>
                <a:ea typeface="DOSMyungjo" panose="02000604000000000000" pitchFamily="2" charset="-127"/>
              </a:rPr>
              <a:t>ouch To Start ·</a:t>
            </a:r>
            <a:endParaRPr lang="ko-KR" altLang="en-US" sz="3600" dirty="0">
              <a:solidFill>
                <a:schemeClr val="bg1"/>
              </a:solidFill>
              <a:latin typeface="DOSMyungjo" panose="02000604000000000000" pitchFamily="2" charset="-127"/>
              <a:ea typeface="DOSMyungjo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13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466954" y="1392342"/>
            <a:ext cx="6905625" cy="4073315"/>
            <a:chOff x="2466954" y="1392342"/>
            <a:chExt cx="6905625" cy="40733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466954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809" y="89942"/>
            <a:ext cx="17732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개요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43326" y="2823369"/>
            <a:ext cx="1142850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05401" y="3209358"/>
            <a:ext cx="1295250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50312" y="3664161"/>
            <a:ext cx="1541214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50831" y="4096606"/>
            <a:ext cx="1073320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478632" y="4096526"/>
            <a:ext cx="3710070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65554" y="4503771"/>
            <a:ext cx="2707697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81450" y="4922658"/>
            <a:ext cx="752476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3014" y="2790471"/>
            <a:ext cx="110459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After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스테이지부터 마지막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스테이지까지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 </a:t>
            </a:r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번에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플레이해야 합니다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중간에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죽었을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 스테이지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 </a:t>
            </a:r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다시 시작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해야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합니다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algn="ctr"/>
            <a:r>
              <a:rPr lang="en-US" altLang="ko-KR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After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타 게임과 차이점으로 </a:t>
            </a:r>
            <a:r>
              <a:rPr lang="en-US" altLang="ko-KR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After</a:t>
            </a:r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만의 디자인 컨셉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 </a:t>
            </a:r>
            <a:r>
              <a:rPr lang="ko-KR" altLang="en-US" sz="28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맵의</a:t>
            </a:r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이동 방식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있습니다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여러가지의 </a:t>
            </a:r>
            <a:r>
              <a:rPr lang="ko-KR" altLang="en-US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맵을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무기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바꾸며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플레이할 수 있는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재미도 있습니다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53622" y="1695944"/>
            <a:ext cx="3884756" cy="81830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게임의 흐름과 차이점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5566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809" y="89942"/>
            <a:ext cx="17732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개요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62971" y="2418774"/>
            <a:ext cx="428130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314595" y="2423850"/>
            <a:ext cx="667106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39516" y="3937094"/>
            <a:ext cx="399059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143018" y="3956143"/>
            <a:ext cx="990957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086475" y="3956142"/>
            <a:ext cx="942976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29471" y="5093898"/>
            <a:ext cx="428130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895975" y="5112948"/>
            <a:ext cx="657225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15150" y="5495698"/>
            <a:ext cx="933450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49068" y="5112948"/>
            <a:ext cx="965832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781465" y="2807108"/>
            <a:ext cx="1647184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96240" y="2410266"/>
            <a:ext cx="9799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근접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무기입니다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공격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속도가 느린 대신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강한 공격력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보여줍니다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/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원거리 공격을 검으로 쳐내 지울 수 있습니다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algn="ctr"/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총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원거리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무기로 </a:t>
            </a:r>
            <a:r>
              <a:rPr lang="ko-KR" altLang="en-US" sz="24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연사력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강한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대신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공격력이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다른 무기에 비해 떨어집니다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/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원거리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무기로 </a:t>
            </a:r>
            <a:r>
              <a:rPr lang="ko-KR" altLang="en-US" sz="24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차징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할 수 있습니다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위의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차징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값이 올라갈수록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공격력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올라갑니다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algn="ctr"/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7445" y="1090350"/>
            <a:ext cx="1019175" cy="1343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9773" y="1266563"/>
            <a:ext cx="1847850" cy="990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014219">
            <a:off x="971549" y="1209040"/>
            <a:ext cx="1514475" cy="8001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659169" y="1408277"/>
            <a:ext cx="2521194" cy="81830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무기 설정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7689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6" grpId="0" animBg="1"/>
      <p:bldP spid="21" grpId="0" animBg="1"/>
      <p:bldP spid="11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664444" y="1390863"/>
            <a:ext cx="1993405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95804" y="1371813"/>
            <a:ext cx="956996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2104" y="89942"/>
            <a:ext cx="21435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설정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53446" y="1736412"/>
            <a:ext cx="1028204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858250" y="2102928"/>
            <a:ext cx="640717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46114" y="2118736"/>
            <a:ext cx="1318330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874301" y="3191912"/>
            <a:ext cx="964273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171490" y="3180784"/>
            <a:ext cx="629109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48786" y="3191912"/>
            <a:ext cx="428130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452873" y="3202763"/>
            <a:ext cx="1224401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69543" y="3529481"/>
            <a:ext cx="1297866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92430" y="1390863"/>
            <a:ext cx="9151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주인공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전쟁 도중 폭발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휩쓸려 기절했다가 정신을 차려보니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세계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눈을 뜨게 됩니다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원래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세계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돌아갈 방법을 찾기 위해 이곳저곳을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탐험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하게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되는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설정입니다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	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2430" y="3191912"/>
            <a:ext cx="915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주인공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무기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가지고 여러 </a:t>
            </a:r>
            <a:r>
              <a:rPr lang="ko-KR" altLang="en-US" sz="24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스테이지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탐험하며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몬스터들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싸워야 합니다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	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6400" t="13809" r="11952" b="12164"/>
          <a:stretch/>
        </p:blipFill>
        <p:spPr>
          <a:xfrm>
            <a:off x="2331543" y="4450066"/>
            <a:ext cx="3491371" cy="1831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848" b="7522"/>
          <a:stretch/>
        </p:blipFill>
        <p:spPr>
          <a:xfrm>
            <a:off x="9130319" y="4222740"/>
            <a:ext cx="1354241" cy="21211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1117" y="4222865"/>
            <a:ext cx="1578233" cy="20585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2315" y="4222102"/>
            <a:ext cx="1509203" cy="20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8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2105" y="89942"/>
            <a:ext cx="21435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 컨셉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329" y="1526922"/>
            <a:ext cx="757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스토리와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매치되는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배경과 캐릭터 디자인을 하였습니다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7329" y="2765854"/>
            <a:ext cx="7574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전쟁 도중 휩쓸린 컨셉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위해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</a:t>
            </a:r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찢어짐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등을 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표현하여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디자인하였습니다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329" y="4255927"/>
            <a:ext cx="7574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스테이지마다의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컨셉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따라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산악</a:t>
            </a:r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사막</a:t>
            </a:r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화산지형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</a:t>
            </a:r>
            <a:endParaRPr lang="en-US" altLang="ko-KR" sz="2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배치를 하였습니다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329" y="5816777"/>
            <a:ext cx="10982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모든 스테이지에 쓰이는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몬스터와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 스테이지마다 존재하는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몬스터로 디자인을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하였고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무기는 어느 스테이지에서도 어색하지 않도록 디자인했습니다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47329" y="886370"/>
            <a:ext cx="1757734" cy="52413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 그래픽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7329" y="2049531"/>
            <a:ext cx="2520545" cy="52413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디자인 컨셉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3900" y="3577115"/>
            <a:ext cx="1091457" cy="52413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47329" y="5118490"/>
            <a:ext cx="2607828" cy="52413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오브젝트 및 아이템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71132" y="1395159"/>
            <a:ext cx="3762976" cy="3690604"/>
            <a:chOff x="7857896" y="1406559"/>
            <a:chExt cx="3762976" cy="369060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6456" t="7162" r="6421" b="7759"/>
            <a:stretch/>
          </p:blipFill>
          <p:spPr>
            <a:xfrm>
              <a:off x="7867421" y="1448605"/>
              <a:ext cx="3724275" cy="36195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857896" y="1406559"/>
              <a:ext cx="3762976" cy="3690604"/>
            </a:xfrm>
            <a:prstGeom prst="rect">
              <a:avLst/>
            </a:prstGeom>
            <a:noFill/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38106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163" y="74702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 배치 및 </a:t>
            </a:r>
            <a:r>
              <a:rPr lang="en-US" altLang="ko-KR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45570" y="5588215"/>
            <a:ext cx="1307379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152311" y="5588214"/>
            <a:ext cx="410289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03881" y="5225841"/>
            <a:ext cx="663744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494" y="933027"/>
            <a:ext cx="4623093" cy="40799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032" y="5205128"/>
            <a:ext cx="786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로그라이크류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게임과 달리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포탈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이용한 이동과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중심 </a:t>
            </a:r>
            <a:r>
              <a:rPr lang="ko-KR" altLang="en-US" sz="24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맵을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기준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길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통해 갈 수 있는 독특한 방식으로 배치하였습니다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9677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9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587791" y="5616993"/>
            <a:ext cx="985204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91323" y="5267905"/>
            <a:ext cx="1337801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163" y="74702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 배치 및 </a:t>
            </a:r>
            <a:r>
              <a:rPr lang="en-US" altLang="ko-KR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32480" y="5267904"/>
            <a:ext cx="2244969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86" y="1392343"/>
            <a:ext cx="6091237" cy="34846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47452" y="5242352"/>
            <a:ext cx="8587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맵의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넓은 지형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플레이어가 움직이며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탐험한다는 느낌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긴장감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전달해 줍니다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37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2163" y="74702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 배치 및 </a:t>
            </a:r>
            <a:r>
              <a:rPr lang="en-US" altLang="ko-KR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976311"/>
            <a:ext cx="3771334" cy="282352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229601" y="2164404"/>
            <a:ext cx="663744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87966" y="2164405"/>
            <a:ext cx="663744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85301" y="2138095"/>
            <a:ext cx="6034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죽을 시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점수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플레이한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시간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보여줍니다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49741" y="4700411"/>
            <a:ext cx="1993984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49740" y="5426332"/>
            <a:ext cx="1222459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780094" y="5426331"/>
            <a:ext cx="1668706" cy="370943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3875829"/>
            <a:ext cx="3774293" cy="27952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88260" y="4681361"/>
            <a:ext cx="6034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일시 정지 버튼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게임을 멈출 수 있고 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원하는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버튼을 눌러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메인화면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가거나 </a:t>
            </a:r>
            <a:r>
              <a:rPr lang="ko-KR" altLang="en-US" sz="2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게임을 끌 수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있습니다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2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" y="0"/>
            <a:ext cx="12230731" cy="7067550"/>
            <a:chOff x="-1" y="0"/>
            <a:chExt cx="12230731" cy="70675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12230731" cy="706755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33550" y="2590800"/>
              <a:ext cx="3082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atin typeface="DOSMyungjo" panose="02000604000000000000" pitchFamily="2" charset="-127"/>
                  <a:ea typeface="DOSMyungjo" panose="02000604000000000000" pitchFamily="2" charset="-127"/>
                </a:rPr>
                <a:t>애  </a:t>
              </a:r>
              <a:r>
                <a:rPr lang="en-US" altLang="ko-KR" sz="3200" dirty="0" smtClean="0">
                  <a:latin typeface="DOSMyungjo" panose="02000604000000000000" pitchFamily="2" charset="-127"/>
                  <a:ea typeface="DOSMyungjo" panose="02000604000000000000" pitchFamily="2" charset="-127"/>
                </a:rPr>
                <a:t>· </a:t>
              </a:r>
              <a:r>
                <a:rPr lang="ko-KR" altLang="en-US" sz="3200" dirty="0" err="1" smtClean="0">
                  <a:latin typeface="DOSMyungjo" panose="02000604000000000000" pitchFamily="2" charset="-127"/>
                  <a:ea typeface="DOSMyungjo" panose="02000604000000000000" pitchFamily="2" charset="-127"/>
                </a:rPr>
                <a:t>프</a:t>
              </a:r>
              <a:r>
                <a:rPr lang="ko-KR" altLang="en-US" sz="3200" dirty="0" smtClean="0">
                  <a:latin typeface="DOSMyungjo" panose="02000604000000000000" pitchFamily="2" charset="-127"/>
                  <a:ea typeface="DOSMyungjo" panose="02000604000000000000" pitchFamily="2" charset="-127"/>
                </a:rPr>
                <a:t>  </a:t>
              </a:r>
              <a:r>
                <a:rPr lang="en-US" altLang="ko-KR" sz="3200" dirty="0" smtClean="0">
                  <a:latin typeface="DOSMyungjo" panose="02000604000000000000" pitchFamily="2" charset="-127"/>
                  <a:ea typeface="DOSMyungjo" panose="02000604000000000000" pitchFamily="2" charset="-127"/>
                </a:rPr>
                <a:t>·  </a:t>
              </a:r>
              <a:r>
                <a:rPr lang="ko-KR" altLang="en-US" sz="3200" dirty="0" smtClean="0">
                  <a:latin typeface="DOSMyungjo" panose="02000604000000000000" pitchFamily="2" charset="-127"/>
                  <a:ea typeface="DOSMyungjo" panose="02000604000000000000" pitchFamily="2" charset="-127"/>
                </a:rPr>
                <a:t>터</a:t>
              </a:r>
              <a:endParaRPr lang="ko-KR" altLang="en-US" sz="3200" dirty="0">
                <a:latin typeface="DOSMyungjo" panose="02000604000000000000" pitchFamily="2" charset="-127"/>
                <a:ea typeface="DOSMyungjo" panose="02000604000000000000" pitchFamily="2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30731" cy="7067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6124" y="2244551"/>
            <a:ext cx="75584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0"/>
              </a:spcBef>
            </a:pPr>
            <a:r>
              <a:rPr lang="en-US" altLang="ko-KR" sz="11500" dirty="0" smtClean="0">
                <a:solidFill>
                  <a:schemeClr val="bg1"/>
                </a:solidFill>
                <a:latin typeface="DOSSaemmul" panose="02000604000000000000" pitchFamily="2" charset="-127"/>
                <a:ea typeface="DOSSaemmul" panose="02000604000000000000" pitchFamily="2" charset="-127"/>
              </a:rPr>
              <a:t>THANK </a:t>
            </a:r>
            <a:r>
              <a:rPr lang="en-US" altLang="ko-KR" sz="11500" dirty="0" smtClean="0">
                <a:solidFill>
                  <a:schemeClr val="bg1"/>
                </a:solidFill>
                <a:latin typeface="DOSSaemmul" panose="02000604000000000000" pitchFamily="2" charset="-127"/>
                <a:ea typeface="DOSSaemmul" panose="02000604000000000000" pitchFamily="2" charset="-127"/>
              </a:rPr>
              <a:t>YOU!</a:t>
            </a:r>
            <a:endParaRPr lang="en-US" altLang="ko-KR" sz="11500" dirty="0" smtClean="0">
              <a:solidFill>
                <a:schemeClr val="bg1"/>
              </a:solidFill>
              <a:latin typeface="DOSSaemmul" panose="02000604000000000000" pitchFamily="2" charset="-127"/>
              <a:ea typeface="DOSSaemmul" panose="02000604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48415" y="3800475"/>
            <a:ext cx="6995635" cy="162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58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75874" y="1379621"/>
            <a:ext cx="4203031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60758" y="2406770"/>
            <a:ext cx="1411705" cy="2670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8415" y="2916246"/>
            <a:ext cx="4241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R" sz="44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THANK YOU!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48415" y="3831999"/>
            <a:ext cx="6240379" cy="13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왼쪽 대괄호 10"/>
          <p:cNvSpPr/>
          <p:nvPr/>
        </p:nvSpPr>
        <p:spPr>
          <a:xfrm>
            <a:off x="90354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왼쪽 대괄호 11"/>
          <p:cNvSpPr/>
          <p:nvPr/>
        </p:nvSpPr>
        <p:spPr>
          <a:xfrm flipH="1">
            <a:off x="1110113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72463" y="3992213"/>
            <a:ext cx="338265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MADE BY </a:t>
            </a:r>
            <a:r>
              <a:rPr lang="ko-KR" altLang="en-US" sz="23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금지된 절벽</a:t>
            </a:r>
            <a:endParaRPr lang="ko-KR" altLang="en-US" sz="23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473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30731" cy="70675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chemeClr val="accent4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2428" y="3995153"/>
            <a:ext cx="1422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8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소개</a:t>
            </a:r>
            <a:endParaRPr lang="ko-KR" altLang="en-US" sz="4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64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68648" y="128042"/>
            <a:ext cx="17732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소개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02874" y="206319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411572" y="3094713"/>
            <a:ext cx="2691362" cy="1112214"/>
            <a:chOff x="1118678" y="1194553"/>
            <a:chExt cx="2691362" cy="1112214"/>
          </a:xfrm>
        </p:grpSpPr>
        <p:grpSp>
          <p:nvGrpSpPr>
            <p:cNvPr id="34" name="그룹 33"/>
            <p:cNvGrpSpPr/>
            <p:nvPr/>
          </p:nvGrpSpPr>
          <p:grpSpPr>
            <a:xfrm>
              <a:off x="1894131" y="1194553"/>
              <a:ext cx="1915909" cy="1112214"/>
              <a:chOff x="1825376" y="1194553"/>
              <a:chExt cx="1915909" cy="1112214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825376" y="1194553"/>
                <a:ext cx="19159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500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강동현</a:t>
                </a:r>
                <a:endParaRPr lang="en-US" altLang="ko-KR" sz="45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888696" y="1829713"/>
                <a:ext cx="178766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프로그래밍</a:t>
                </a:r>
                <a:endParaRPr lang="en-US" altLang="ko-KR" sz="25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118678" y="1294367"/>
              <a:ext cx="661807" cy="912586"/>
              <a:chOff x="4902414" y="1603631"/>
              <a:chExt cx="953960" cy="131544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5019471" y="1603631"/>
                <a:ext cx="719847" cy="7198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4902414" y="2364749"/>
                <a:ext cx="953960" cy="554327"/>
              </a:xfrm>
              <a:custGeom>
                <a:avLst/>
                <a:gdLst>
                  <a:gd name="connsiteX0" fmla="*/ 594037 w 1188074"/>
                  <a:gd name="connsiteY0" fmla="*/ 0 h 554327"/>
                  <a:gd name="connsiteX1" fmla="*/ 1180367 w 1188074"/>
                  <a:gd name="connsiteY1" fmla="*/ 477873 h 554327"/>
                  <a:gd name="connsiteX2" fmla="*/ 1188074 w 1188074"/>
                  <a:gd name="connsiteY2" fmla="*/ 554327 h 554327"/>
                  <a:gd name="connsiteX3" fmla="*/ 0 w 1188074"/>
                  <a:gd name="connsiteY3" fmla="*/ 554327 h 554327"/>
                  <a:gd name="connsiteX4" fmla="*/ 7707 w 1188074"/>
                  <a:gd name="connsiteY4" fmla="*/ 477873 h 554327"/>
                  <a:gd name="connsiteX5" fmla="*/ 594037 w 1188074"/>
                  <a:gd name="connsiteY5" fmla="*/ 0 h 5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074" h="554327">
                    <a:moveTo>
                      <a:pt x="594037" y="0"/>
                    </a:moveTo>
                    <a:cubicBezTo>
                      <a:pt x="883256" y="0"/>
                      <a:pt x="1124560" y="205151"/>
                      <a:pt x="1180367" y="477873"/>
                    </a:cubicBezTo>
                    <a:lnTo>
                      <a:pt x="1188074" y="554327"/>
                    </a:lnTo>
                    <a:lnTo>
                      <a:pt x="0" y="554327"/>
                    </a:lnTo>
                    <a:lnTo>
                      <a:pt x="7707" y="477873"/>
                    </a:lnTo>
                    <a:cubicBezTo>
                      <a:pt x="63514" y="205151"/>
                      <a:pt x="304818" y="0"/>
                      <a:pt x="594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1411572" y="5077373"/>
            <a:ext cx="2939575" cy="1112155"/>
            <a:chOff x="1118678" y="5047954"/>
            <a:chExt cx="2939575" cy="1112155"/>
          </a:xfrm>
        </p:grpSpPr>
        <p:grpSp>
          <p:nvGrpSpPr>
            <p:cNvPr id="41" name="그룹 40"/>
            <p:cNvGrpSpPr/>
            <p:nvPr/>
          </p:nvGrpSpPr>
          <p:grpSpPr>
            <a:xfrm>
              <a:off x="1894131" y="5047954"/>
              <a:ext cx="2164122" cy="1112155"/>
              <a:chOff x="1962886" y="5047954"/>
              <a:chExt cx="2164122" cy="1112155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962886" y="5047954"/>
                <a:ext cx="19159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500" dirty="0" err="1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황연리</a:t>
                </a:r>
                <a:endParaRPr lang="en-US" altLang="ko-KR" sz="45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005915" y="5683055"/>
                <a:ext cx="212109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그래픽 </a:t>
                </a:r>
                <a:r>
                  <a:rPr lang="ko-KR" altLang="en-US" sz="2500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디자인</a:t>
                </a:r>
                <a:endParaRPr lang="en-US" altLang="ko-KR" sz="25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118678" y="5147738"/>
              <a:ext cx="661807" cy="912586"/>
              <a:chOff x="4902414" y="1603631"/>
              <a:chExt cx="953960" cy="1315445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5019471" y="1603631"/>
                <a:ext cx="719847" cy="7198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4902414" y="2364749"/>
                <a:ext cx="953960" cy="554327"/>
              </a:xfrm>
              <a:custGeom>
                <a:avLst/>
                <a:gdLst>
                  <a:gd name="connsiteX0" fmla="*/ 594037 w 1188074"/>
                  <a:gd name="connsiteY0" fmla="*/ 0 h 554327"/>
                  <a:gd name="connsiteX1" fmla="*/ 1180367 w 1188074"/>
                  <a:gd name="connsiteY1" fmla="*/ 477873 h 554327"/>
                  <a:gd name="connsiteX2" fmla="*/ 1188074 w 1188074"/>
                  <a:gd name="connsiteY2" fmla="*/ 554327 h 554327"/>
                  <a:gd name="connsiteX3" fmla="*/ 0 w 1188074"/>
                  <a:gd name="connsiteY3" fmla="*/ 554327 h 554327"/>
                  <a:gd name="connsiteX4" fmla="*/ 7707 w 1188074"/>
                  <a:gd name="connsiteY4" fmla="*/ 477873 h 554327"/>
                  <a:gd name="connsiteX5" fmla="*/ 594037 w 1188074"/>
                  <a:gd name="connsiteY5" fmla="*/ 0 h 5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074" h="554327">
                    <a:moveTo>
                      <a:pt x="594037" y="0"/>
                    </a:moveTo>
                    <a:cubicBezTo>
                      <a:pt x="883256" y="0"/>
                      <a:pt x="1124560" y="205151"/>
                      <a:pt x="1180367" y="477873"/>
                    </a:cubicBezTo>
                    <a:lnTo>
                      <a:pt x="1188074" y="554327"/>
                    </a:lnTo>
                    <a:lnTo>
                      <a:pt x="0" y="554327"/>
                    </a:lnTo>
                    <a:lnTo>
                      <a:pt x="7707" y="477873"/>
                    </a:lnTo>
                    <a:cubicBezTo>
                      <a:pt x="63514" y="205151"/>
                      <a:pt x="304818" y="0"/>
                      <a:pt x="594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7672427" y="3107737"/>
            <a:ext cx="2691362" cy="1086166"/>
            <a:chOff x="1118678" y="3254365"/>
            <a:chExt cx="2691362" cy="1086166"/>
          </a:xfrm>
        </p:grpSpPr>
        <p:grpSp>
          <p:nvGrpSpPr>
            <p:cNvPr id="48" name="그룹 47"/>
            <p:cNvGrpSpPr/>
            <p:nvPr/>
          </p:nvGrpSpPr>
          <p:grpSpPr>
            <a:xfrm>
              <a:off x="1894131" y="3254365"/>
              <a:ext cx="1915909" cy="1086166"/>
              <a:chOff x="1881041" y="3254365"/>
              <a:chExt cx="1915909" cy="1086166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881041" y="3254365"/>
                <a:ext cx="19159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500" dirty="0" err="1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심재현</a:t>
                </a:r>
                <a:endParaRPr lang="en-US" altLang="ko-KR" sz="45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944361" y="3863477"/>
                <a:ext cx="8258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기획</a:t>
                </a:r>
                <a:endParaRPr lang="en-US" altLang="ko-KR" sz="25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118678" y="3341155"/>
              <a:ext cx="661807" cy="912586"/>
              <a:chOff x="4902414" y="1603631"/>
              <a:chExt cx="953960" cy="1315445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5019471" y="1603631"/>
                <a:ext cx="719847" cy="7198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4902414" y="2364749"/>
                <a:ext cx="953960" cy="554327"/>
              </a:xfrm>
              <a:custGeom>
                <a:avLst/>
                <a:gdLst>
                  <a:gd name="connsiteX0" fmla="*/ 594037 w 1188074"/>
                  <a:gd name="connsiteY0" fmla="*/ 0 h 554327"/>
                  <a:gd name="connsiteX1" fmla="*/ 1180367 w 1188074"/>
                  <a:gd name="connsiteY1" fmla="*/ 477873 h 554327"/>
                  <a:gd name="connsiteX2" fmla="*/ 1188074 w 1188074"/>
                  <a:gd name="connsiteY2" fmla="*/ 554327 h 554327"/>
                  <a:gd name="connsiteX3" fmla="*/ 0 w 1188074"/>
                  <a:gd name="connsiteY3" fmla="*/ 554327 h 554327"/>
                  <a:gd name="connsiteX4" fmla="*/ 7707 w 1188074"/>
                  <a:gd name="connsiteY4" fmla="*/ 477873 h 554327"/>
                  <a:gd name="connsiteX5" fmla="*/ 594037 w 1188074"/>
                  <a:gd name="connsiteY5" fmla="*/ 0 h 5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074" h="554327">
                    <a:moveTo>
                      <a:pt x="594037" y="0"/>
                    </a:moveTo>
                    <a:cubicBezTo>
                      <a:pt x="883256" y="0"/>
                      <a:pt x="1124560" y="205151"/>
                      <a:pt x="1180367" y="477873"/>
                    </a:cubicBezTo>
                    <a:lnTo>
                      <a:pt x="1188074" y="554327"/>
                    </a:lnTo>
                    <a:lnTo>
                      <a:pt x="0" y="554327"/>
                    </a:lnTo>
                    <a:lnTo>
                      <a:pt x="7707" y="477873"/>
                    </a:lnTo>
                    <a:cubicBezTo>
                      <a:pt x="63514" y="205151"/>
                      <a:pt x="304818" y="0"/>
                      <a:pt x="594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cxnSp>
        <p:nvCxnSpPr>
          <p:cNvPr id="56" name="직선 연결선 55"/>
          <p:cNvCxnSpPr/>
          <p:nvPr/>
        </p:nvCxnSpPr>
        <p:spPr>
          <a:xfrm>
            <a:off x="0" y="1940278"/>
            <a:ext cx="4739054" cy="0"/>
          </a:xfrm>
          <a:prstGeom prst="line">
            <a:avLst/>
          </a:prstGeom>
          <a:ln w="1079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341577" y="1940278"/>
            <a:ext cx="4850423" cy="0"/>
          </a:xfrm>
          <a:prstGeom prst="line">
            <a:avLst/>
          </a:prstGeom>
          <a:ln w="1079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548321" y="5077373"/>
            <a:ext cx="2939575" cy="1112155"/>
            <a:chOff x="1118678" y="5047954"/>
            <a:chExt cx="2939575" cy="1112155"/>
          </a:xfrm>
        </p:grpSpPr>
        <p:grpSp>
          <p:nvGrpSpPr>
            <p:cNvPr id="59" name="그룹 58"/>
            <p:cNvGrpSpPr/>
            <p:nvPr/>
          </p:nvGrpSpPr>
          <p:grpSpPr>
            <a:xfrm>
              <a:off x="1894131" y="5047954"/>
              <a:ext cx="2164122" cy="1112155"/>
              <a:chOff x="1962886" y="5047954"/>
              <a:chExt cx="2164122" cy="1112155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1962886" y="5047954"/>
                <a:ext cx="19159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500" dirty="0" err="1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장혜림</a:t>
                </a:r>
                <a:endParaRPr lang="en-US" altLang="ko-KR" sz="45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05915" y="5683055"/>
                <a:ext cx="212109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그래픽 </a:t>
                </a:r>
                <a:r>
                  <a:rPr lang="ko-KR" altLang="en-US" sz="2500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디자인</a:t>
                </a:r>
                <a:endParaRPr lang="en-US" altLang="ko-KR" sz="25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118678" y="5147738"/>
              <a:ext cx="661807" cy="912586"/>
              <a:chOff x="4902414" y="1603631"/>
              <a:chExt cx="953960" cy="1315445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5019471" y="1603631"/>
                <a:ext cx="719847" cy="7198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62" name="자유형 61"/>
              <p:cNvSpPr/>
              <p:nvPr/>
            </p:nvSpPr>
            <p:spPr>
              <a:xfrm>
                <a:off x="4902414" y="2364749"/>
                <a:ext cx="953960" cy="554327"/>
              </a:xfrm>
              <a:custGeom>
                <a:avLst/>
                <a:gdLst>
                  <a:gd name="connsiteX0" fmla="*/ 594037 w 1188074"/>
                  <a:gd name="connsiteY0" fmla="*/ 0 h 554327"/>
                  <a:gd name="connsiteX1" fmla="*/ 1180367 w 1188074"/>
                  <a:gd name="connsiteY1" fmla="*/ 477873 h 554327"/>
                  <a:gd name="connsiteX2" fmla="*/ 1188074 w 1188074"/>
                  <a:gd name="connsiteY2" fmla="*/ 554327 h 554327"/>
                  <a:gd name="connsiteX3" fmla="*/ 0 w 1188074"/>
                  <a:gd name="connsiteY3" fmla="*/ 554327 h 554327"/>
                  <a:gd name="connsiteX4" fmla="*/ 7707 w 1188074"/>
                  <a:gd name="connsiteY4" fmla="*/ 477873 h 554327"/>
                  <a:gd name="connsiteX5" fmla="*/ 594037 w 1188074"/>
                  <a:gd name="connsiteY5" fmla="*/ 0 h 5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074" h="554327">
                    <a:moveTo>
                      <a:pt x="594037" y="0"/>
                    </a:moveTo>
                    <a:cubicBezTo>
                      <a:pt x="883256" y="0"/>
                      <a:pt x="1124560" y="205151"/>
                      <a:pt x="1180367" y="477873"/>
                    </a:cubicBezTo>
                    <a:lnTo>
                      <a:pt x="1188074" y="554327"/>
                    </a:lnTo>
                    <a:lnTo>
                      <a:pt x="0" y="554327"/>
                    </a:lnTo>
                    <a:lnTo>
                      <a:pt x="7707" y="477873"/>
                    </a:lnTo>
                    <a:cubicBezTo>
                      <a:pt x="63514" y="205151"/>
                      <a:pt x="304818" y="0"/>
                      <a:pt x="594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9863" y="1283683"/>
            <a:ext cx="2200905" cy="1313190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79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30731" cy="70675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chemeClr val="accent4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2428" y="3995153"/>
            <a:ext cx="15921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8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소개</a:t>
            </a:r>
            <a:endParaRPr lang="ko-KR" altLang="en-US" sz="4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713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751118" y="1987886"/>
            <a:ext cx="2335732" cy="641014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12343" y="1987886"/>
            <a:ext cx="1739961" cy="641014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8648" y="89942"/>
            <a:ext cx="17732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소개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32480" y="3952701"/>
            <a:ext cx="1425819" cy="641014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81155" y="4525852"/>
            <a:ext cx="952548" cy="641014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05379" y="4525852"/>
            <a:ext cx="1885995" cy="641014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55269" y="3993551"/>
            <a:ext cx="897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플레이하며 얻을 수 있는 </a:t>
            </a:r>
            <a:r>
              <a:rPr lang="ko-KR" altLang="en-US" sz="36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무기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들로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36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</a:t>
            </a: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들을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탐험하며 </a:t>
            </a:r>
            <a:r>
              <a:rPr lang="ko-KR" altLang="en-US" sz="3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몬스터들</a:t>
            </a:r>
            <a:r>
              <a:rPr lang="ko-KR" altLang="en-US" sz="3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무찔러 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보세요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4718" y="2006936"/>
            <a:ext cx="98223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After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만의 요소가 들어간 </a:t>
            </a:r>
            <a:r>
              <a:rPr lang="ko-KR" altLang="en-US" sz="36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로그라이크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게임으로 직접 플레이하시고 탐험해보세요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2296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14" grpId="0" animBg="1"/>
      <p:bldP spid="15" grpId="0" animBg="1"/>
      <p:bldP spid="16" grpId="0" animBg="1"/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649657" y="2828835"/>
            <a:ext cx="4892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인게임</a:t>
            </a:r>
            <a:r>
              <a:rPr lang="ko-KR" altLang="en-US" sz="72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영상</a:t>
            </a:r>
            <a:endParaRPr lang="ko-KR" altLang="en-US" sz="72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542342" y="3137108"/>
            <a:ext cx="3649657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8167" y="3137108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" y="3137108"/>
            <a:ext cx="3190837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437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3" grpId="0" animBg="1"/>
      <p:bldP spid="6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01121_2304194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152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809" y="89942"/>
            <a:ext cx="17732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개요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74419" y="2980194"/>
            <a:ext cx="798544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03223" y="2989718"/>
            <a:ext cx="798544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22297" y="4272651"/>
            <a:ext cx="1568877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05809" y="3438523"/>
            <a:ext cx="2707697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79073" y="3409948"/>
            <a:ext cx="798544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7570" y="5109721"/>
            <a:ext cx="1506163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659169" y="1969697"/>
            <a:ext cx="2521194" cy="81830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스토리부분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8114" y="2980194"/>
            <a:ext cx="103004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과학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문명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발전이 덜 이루어진 세계입니다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옛날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구시대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문명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이 세계 문명으로는 해석할 수 없는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무기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등이 가끔 발견되기도 합니다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주인공은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전쟁 도중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폭발에 휩쓸려 기절했다가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정신을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차려보니 이 세계에서 눈을 뜨게 됩니다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원래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세계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돌아갈 방법을 찾기 위해 이곳저곳을 탐험하게 됩니다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	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19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19" grpId="0" animBg="1"/>
      <p:bldP spid="17" grpId="0" animBg="1"/>
      <p:bldP spid="20" grpId="0" animBg="1"/>
      <p:bldP spid="2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643188" y="1392343"/>
            <a:ext cx="6905625" cy="4073315"/>
            <a:chOff x="2643187" y="1392342"/>
            <a:chExt cx="6905625" cy="407331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colorTemperature colorTemp="5800"/>
                      </a14:imgEffect>
                      <a14:imgEffect>
                        <a14:saturation sa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4679" y="1584535"/>
              <a:ext cx="6182643" cy="368893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2643187" y="1392342"/>
              <a:ext cx="6905625" cy="407331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809" y="89942"/>
            <a:ext cx="17732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개요</a:t>
            </a:r>
            <a:endParaRPr lang="ko-KR" altLang="en-US" sz="3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29245" y="3371849"/>
            <a:ext cx="1123455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85190" y="3782555"/>
            <a:ext cx="2707697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472962" y="152400"/>
            <a:ext cx="8719038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61974" y="4221274"/>
            <a:ext cx="1481801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81463" y="4221274"/>
            <a:ext cx="462087" cy="439281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3989" y="3344613"/>
            <a:ext cx="9704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After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과학과 문명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발전이 덜 이루어진 세계에서 살아남는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액션</a:t>
            </a:r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로그라이크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입니다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스테이지의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독특한 </a:t>
            </a:r>
            <a:r>
              <a:rPr lang="ko-KR" altLang="en-US" sz="28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</a:t>
            </a:r>
            <a:r>
              <a:rPr lang="ko-KR" altLang="en-US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몬스터들</a:t>
            </a:r>
            <a:r>
              <a:rPr lang="ko-KR" altLang="en-US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느낄 수 있습니다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algn="ctr"/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모바일 플랫폼을 통해 플레이할 수 있습니다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72962" y="152400"/>
            <a:ext cx="7183315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59169" y="2160197"/>
            <a:ext cx="2521194" cy="81830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컨셉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236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18" grpId="0" animBg="1"/>
      <p:bldP spid="11" grpId="0"/>
      <p:bldP spid="1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1543</TotalTime>
  <Words>429</Words>
  <Application>Microsoft Office PowerPoint</Application>
  <PresentationFormat>와이드스크린</PresentationFormat>
  <Paragraphs>85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DOSSaemmul</vt:lpstr>
      <vt:lpstr>G마켓 산스 TTF Medium</vt:lpstr>
      <vt:lpstr>맑은 고딕</vt:lpstr>
      <vt:lpstr>Arial</vt:lpstr>
      <vt:lpstr>G마켓 산스 TTF Bold</vt:lpstr>
      <vt:lpstr>DOSMyungjo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장 혜림</cp:lastModifiedBy>
  <cp:revision>123</cp:revision>
  <dcterms:created xsi:type="dcterms:W3CDTF">2019-03-03T14:47:12Z</dcterms:created>
  <dcterms:modified xsi:type="dcterms:W3CDTF">2020-11-21T14:59:42Z</dcterms:modified>
</cp:coreProperties>
</file>